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7" r:id="rId7"/>
    <p:sldId id="26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/>
    <p:restoredTop sz="92176"/>
  </p:normalViewPr>
  <p:slideViewPr>
    <p:cSldViewPr snapToGrid="0" snapToObjects="1">
      <p:cViewPr>
        <p:scale>
          <a:sx n="90" d="100"/>
          <a:sy n="90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FEED01-F1A9-465F-A264-F5FF58E703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291A422-76D4-4B25-801E-62BEEAE495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99595" y="3886200"/>
            <a:ext cx="7344817" cy="1559024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448493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783166-391A-4E57-A3E3-152D17AC3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0235"/>
            <a:ext cx="7344817" cy="11606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E64BC59-01D9-42DD-8D84-16A6CE01E1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99595" y="2564901"/>
            <a:ext cx="7344817" cy="295233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0072035-4274-4F52-A160-EBA8591FFB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7F8ED56-AFF5-4404-8B25-5161BAB67223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1E1FC08-E579-4155-B4C5-E71BD9C547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1009B3F-AEFE-45C6-9F64-FB52E4ED84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E4DF8ED-8837-47AC-8DE3-8C18D817B32B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2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2161310E-38F5-4DC6-A28D-2CA12EC8182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1196748"/>
            <a:ext cx="1615004" cy="424847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EEF3FAE-4A02-47D1-B7D2-5D49E32DED3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99595" y="1196748"/>
            <a:ext cx="5577410" cy="424847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4977E54-E21D-44E0-B273-FD2FE939E2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2B99993-3309-4D8D-BD6E-E56446D2BB7A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94018D7-28F9-48D6-9F47-77D10CE746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AB9BC54-1DCE-424A-8B9F-CA40EEC06C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774EE83-CCB0-445A-B514-48675C59384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14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A94A41-573F-4D47-822E-9E05BA6B1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0235"/>
            <a:ext cx="7344817" cy="11606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DE8CDAB-6F78-44FA-9D9C-F0EF319409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C462258-A505-4EF9-B78B-2482F00947FB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E739555-1FC0-424B-9002-9DFE67ABB7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8A59CD6-05B2-4EE3-A4E3-EAE98FE37C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B4D689D-D5BD-492D-BCBF-D54B0CF6B45E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4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AA877A-51E8-452E-8DAD-09AA69C17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8757"/>
            <a:ext cx="7362666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377EF24-D783-44E5-8539-4FC55764AB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9595" y="2564901"/>
            <a:ext cx="7344817" cy="2880323"/>
          </a:xfrm>
        </p:spPr>
        <p:txBody>
          <a:bodyPr/>
          <a:lstStyle>
            <a:lvl1pPr>
              <a:defRPr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85504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DAB0E6-AB66-4FA5-BA0C-55BD9F64DE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077071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680789E-13B5-4BCD-8BD7-2DCA530F8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060847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501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123B7E-B05B-4B1A-8A52-FB4741042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8757"/>
            <a:ext cx="734481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6655F1-8A49-4723-9824-0CBCD13779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9595" y="2492901"/>
            <a:ext cx="3606549" cy="295233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 b="1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981CAFE-3CA6-4D99-8C84-4D3DEC70D9F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2492892"/>
            <a:ext cx="3596207" cy="295233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 b="1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732526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123080-73DC-432C-96C1-24F84E204E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0235"/>
            <a:ext cx="7344817" cy="11606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35A3B8B-3C45-40B7-91AC-4D416B349C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4E6CB66-B6B6-4F48-8A17-ED25AF9602E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500109C-2225-4885-A101-A9573D993B1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3ED80C0-787F-48C1-89FD-0CCFA1766E8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D74745DB-668F-4879-936C-1BA9E15FAB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88016F5-76D2-489E-9848-7ADAB57101D1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0375929-8E85-44D3-83E5-A9ACC74544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72FA399-91DF-4DD2-9DAE-B8898A3B5A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63284F6-31CE-4391-8DF2-E8BDB597770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7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20DDBC-CC6F-4D49-B4A2-9CD6732BD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0235"/>
            <a:ext cx="7344817" cy="11606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79FC5C-4AE1-45D6-8663-213CB3DF14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B82D795-3FB7-4CB9-AF74-541D0468D459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28EC66C-172F-4D82-AC1B-E6B1AE6FE2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B6B2C23-1C69-40B6-852B-3CA24B0782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A960243-E951-450D-A286-29F3900A8F17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1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6FEA285-1E62-4089-8239-E31A2040CD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F7A9188-7EB7-4C81-9CB9-5659E08F7F77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C0D6222-6D38-4351-AF8E-1FB1DC1949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BEA8EBB-6DF5-49A7-B7C1-CD437AF95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4EE61DB-D622-4C4D-896A-71288A30218A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72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40AFF1-94F0-46C7-A9C3-9E5D526FB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186827"/>
            <a:ext cx="2565925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6376598-804A-4637-803C-B13524ED5D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1196748"/>
            <a:ext cx="4669356" cy="424847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B86ACA3-C600-4EB8-B61E-3A1F92B7A6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9595" y="2636910"/>
            <a:ext cx="2160242" cy="280831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406234E-6472-4A70-B96A-CF3988F053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629454D-2222-4B48-9840-7285117C7016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F4C4610-217C-48D5-83B9-217E5856B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A6239FB-C5D9-4EF4-AE52-04BD52D1BE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B9787B3-6022-4439-9650-05DDBC41243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89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8136D4-B948-472E-B188-B76D80052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4365107"/>
            <a:ext cx="7416826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83A7A40-1EDE-4CE5-B95C-E4A1A79B9BC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99595" y="1196748"/>
            <a:ext cx="7344817" cy="302434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2368289-E6C2-432A-BEC5-B5670669D5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9595" y="5013179"/>
            <a:ext cx="7416826" cy="43204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 i="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78A50CE-434F-4D73-A776-626577942E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DA6B153-B40F-4785-A186-19715EE17407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46D176F-CD21-4CC9-8F9A-193368C242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40AF33A-8AD1-46B6-96C7-F8EBFDBB56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58A2ECF-19B5-4D2D-9878-11B7BAE3256B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80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B8B46C1-6146-4B67-BD38-BC4BF5D62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595" y="1260235"/>
            <a:ext cx="7344817" cy="11606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AEF04EA-F708-438B-9AAE-583BE9F162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9595" y="2564901"/>
            <a:ext cx="7344817" cy="2952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DB35439-99D7-47FF-B42D-82BF72DFB2C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A1330B1-3DEB-4FA6-99F0-122A9663EB9C}" type="datetime1">
              <a:rPr lang="it-IT"/>
              <a:pPr lvl="0"/>
              <a:t>26/06/19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D6CE1B5-565C-4F28-BEB8-5C63A7B0762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E3C093B-BC82-4333-B7C3-81E7ABE1024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68A6CBE-8A04-4E42-8A44-72E905F4D2FF}" type="slidenum"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200" b="1" i="1" u="none" strike="noStrike" kern="1200" cap="none" spc="0" baseline="0">
          <a:solidFill>
            <a:srgbClr val="F7931E"/>
          </a:solidFill>
          <a:uFillTx/>
          <a:latin typeface="Roboto" pitchFamily="2"/>
          <a:ea typeface="Roboto" pitchFamily="2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1" i="1" u="none" strike="noStrike" kern="1200" cap="none" spc="0" baseline="0">
          <a:solidFill>
            <a:srgbClr val="F7931E"/>
          </a:solidFill>
          <a:uFillTx/>
          <a:latin typeface="Roboto" pitchFamily="2"/>
          <a:ea typeface="Roboto" pitchFamily="2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it-IT" sz="2000" b="0" i="0" u="none" strike="noStrike" kern="1200" cap="none" spc="0" baseline="0">
          <a:solidFill>
            <a:srgbClr val="77A23F"/>
          </a:solidFill>
          <a:uFillTx/>
          <a:latin typeface="Roboto" pitchFamily="2"/>
          <a:ea typeface="Roboto" pitchFamily="2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77A23F"/>
          </a:solidFill>
          <a:uFillTx/>
          <a:latin typeface="Roboto" pitchFamily="2"/>
          <a:ea typeface="Roboto" pitchFamily="2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–"/>
        <a:tabLst/>
        <a:defRPr lang="it-IT" sz="1600" b="0" i="0" u="none" strike="noStrike" kern="1200" cap="none" spc="0" baseline="0">
          <a:solidFill>
            <a:srgbClr val="7F7F7F"/>
          </a:solidFill>
          <a:uFillTx/>
          <a:latin typeface="Roboto" pitchFamily="2"/>
          <a:ea typeface="Roboto" pitchFamily="2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»"/>
        <a:tabLst/>
        <a:defRPr lang="it-IT" sz="1600" b="0" i="0" u="none" strike="noStrike" kern="1200" cap="none" spc="0" baseline="0">
          <a:solidFill>
            <a:srgbClr val="7F7F7F"/>
          </a:solidFill>
          <a:uFillTx/>
          <a:latin typeface="Roboto" pitchFamily="2"/>
          <a:ea typeface="Roboto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252B80-FA6D-48A4-B253-9B4877E6BD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3523" y="3356990"/>
            <a:ext cx="8496943" cy="1470026"/>
          </a:xfrm>
        </p:spPr>
        <p:txBody>
          <a:bodyPr/>
          <a:lstStyle/>
          <a:p>
            <a:r>
              <a:rPr lang="en-US" sz="4000" i="0" dirty="0" smtClean="0">
                <a:solidFill>
                  <a:srgbClr val="0070C0"/>
                </a:solidFill>
              </a:rPr>
              <a:t>Romano GIGLIOLI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Università</a:t>
            </a:r>
            <a:r>
              <a:rPr lang="en-US" dirty="0" smtClean="0">
                <a:solidFill>
                  <a:srgbClr val="0070C0"/>
                </a:solidFill>
              </a:rPr>
              <a:t> di Pisa - DESTEC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75110"/>
            <a:ext cx="7886700" cy="38377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SCENARI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58900"/>
            <a:ext cx="9144000" cy="451326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Obbiettivo </a:t>
            </a:r>
            <a:r>
              <a:rPr lang="it-IT" dirty="0" smtClean="0"/>
              <a:t>futuro da perseguire è quello della “</a:t>
            </a:r>
            <a:r>
              <a:rPr lang="it-IT" b="1" dirty="0" err="1" smtClean="0">
                <a:solidFill>
                  <a:srgbClr val="00B050"/>
                </a:solidFill>
              </a:rPr>
              <a:t>decarbonizzazione</a:t>
            </a:r>
            <a:r>
              <a:rPr lang="it-IT" dirty="0" smtClean="0"/>
              <a:t>” e gli scenari sviluppati dalle Agenzie energetiche internazionali(pubbliche e private) sono concordi  nell’indicare due azioni fondamentali: </a:t>
            </a:r>
            <a:endParaRPr lang="it-IT" dirty="0" smtClean="0"/>
          </a:p>
          <a:p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la riduzione dell’intensità energetica</a:t>
            </a:r>
            <a:r>
              <a:rPr lang="it-IT" dirty="0" smtClean="0">
                <a:solidFill>
                  <a:srgbClr val="00B050"/>
                </a:solidFill>
              </a:rPr>
              <a:t>, </a:t>
            </a:r>
            <a:r>
              <a:rPr lang="it-IT" i="1" dirty="0" smtClean="0">
                <a:solidFill>
                  <a:srgbClr val="00B050"/>
                </a:solidFill>
              </a:rPr>
              <a:t>ipotizzando un progressivo impiego di processi con tecnologie ad alta efficienza e sistemi di gestione sempre più sofisticati grazie anche con l’uso delle tecnologie ICT, 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00B050"/>
                </a:solidFill>
              </a:rPr>
              <a:t>un maggior uso di fonti rinnovabili</a:t>
            </a:r>
            <a:r>
              <a:rPr lang="it-IT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endParaRPr lang="it-IT" dirty="0" smtClean="0"/>
          </a:p>
          <a:p>
            <a:r>
              <a:rPr lang="it-IT" dirty="0" smtClean="0"/>
              <a:t>In sintesi gli scenari sono caratterizzati da :</a:t>
            </a:r>
          </a:p>
          <a:p>
            <a:pPr marL="214313" indent="-214313">
              <a:buFontTx/>
              <a:buChar char="-"/>
            </a:pPr>
            <a:r>
              <a:rPr lang="it-IT" b="1" dirty="0" smtClean="0">
                <a:solidFill>
                  <a:srgbClr val="385AFF"/>
                </a:solidFill>
              </a:rPr>
              <a:t>riduzione dell’energia primaria </a:t>
            </a:r>
            <a:r>
              <a:rPr lang="it-IT" dirty="0" smtClean="0"/>
              <a:t>(</a:t>
            </a:r>
            <a:r>
              <a:rPr lang="it-IT" i="1" dirty="0" smtClean="0"/>
              <a:t>incremento di processi e di gestioni più efficienti</a:t>
            </a:r>
            <a:r>
              <a:rPr lang="it-IT" dirty="0" smtClean="0"/>
              <a:t> )</a:t>
            </a:r>
          </a:p>
          <a:p>
            <a:pPr marL="214313" indent="-214313">
              <a:buFontTx/>
              <a:buChar char="-"/>
            </a:pPr>
            <a:r>
              <a:rPr lang="it-IT" b="1" dirty="0" smtClean="0">
                <a:solidFill>
                  <a:srgbClr val="00B050"/>
                </a:solidFill>
              </a:rPr>
              <a:t>incremento dell’uso di fonti rinnovabili</a:t>
            </a:r>
          </a:p>
          <a:p>
            <a:pPr marL="214313" indent="-214313">
              <a:buFontTx/>
              <a:buChar char="-"/>
            </a:pPr>
            <a:r>
              <a:rPr lang="it-IT" b="1" dirty="0" smtClean="0">
                <a:solidFill>
                  <a:srgbClr val="FF0000"/>
                </a:solidFill>
              </a:rPr>
              <a:t>forte penetrazione del vettore elettrico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1000124"/>
            <a:ext cx="9144000" cy="5014913"/>
          </a:xfrm>
        </p:spPr>
        <p:txBody>
          <a:bodyPr/>
          <a:lstStyle/>
          <a:p>
            <a:r>
              <a:rPr lang="it-IT" dirty="0">
                <a:latin typeface="Times New Roman" charset="0"/>
                <a:ea typeface="Times New Roman" charset="0"/>
              </a:rPr>
              <a:t>Tra i principali drivers individuati dalla Comunità Europea per il raggiungimento degli obiettivi al </a:t>
            </a:r>
            <a:r>
              <a:rPr lang="it-IT" dirty="0" smtClean="0">
                <a:latin typeface="Times New Roman" charset="0"/>
                <a:ea typeface="Times New Roman" charset="0"/>
              </a:rPr>
              <a:t>2030, in cui prevale la penetrazione delle fonti rinnovabili, </a:t>
            </a:r>
            <a:r>
              <a:rPr lang="it-IT" dirty="0">
                <a:latin typeface="Times New Roman" charset="0"/>
                <a:ea typeface="Times New Roman" charset="0"/>
              </a:rPr>
              <a:t>vi è </a:t>
            </a:r>
            <a:r>
              <a:rPr lang="it-IT" dirty="0">
                <a:solidFill>
                  <a:srgbClr val="00B050"/>
                </a:solidFill>
                <a:latin typeface="Times New Roman" charset="0"/>
                <a:ea typeface="Times New Roman" charset="0"/>
              </a:rPr>
              <a:t>l’elettrificazione della domanda </a:t>
            </a:r>
            <a:r>
              <a:rPr lang="it-IT" dirty="0">
                <a:latin typeface="Times New Roman" charset="0"/>
                <a:ea typeface="Times New Roman" charset="0"/>
              </a:rPr>
              <a:t>da raggiungere anche mediante l’incremento dei livelli di penetrazione del vettore elettrico per la </a:t>
            </a:r>
            <a:r>
              <a:rPr lang="it-IT" dirty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climatizzazione invernale ed estiva, per gli usi sanitari, per la cucina,</a:t>
            </a:r>
            <a:r>
              <a:rPr lang="it-IT" dirty="0">
                <a:latin typeface="Times New Roman" charset="0"/>
                <a:ea typeface="Times New Roman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per la mobilità pubblica e privata</a:t>
            </a:r>
            <a:r>
              <a:rPr lang="it-IT" dirty="0" smtClean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,</a:t>
            </a:r>
            <a:endParaRPr lang="it-IT" dirty="0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  <a:p>
            <a:r>
              <a:rPr lang="it-IT" dirty="0">
                <a:solidFill>
                  <a:srgbClr val="00B0F0"/>
                </a:solidFill>
                <a:latin typeface="Times New Roman" charset="0"/>
                <a:ea typeface="Times New Roman" charset="0"/>
              </a:rPr>
              <a:t>nonché l’uso del gas (sia in forma compressa che liquida) come vettore a più basso impatto ambientale per </a:t>
            </a:r>
            <a:r>
              <a:rPr lang="it-IT" dirty="0" smtClean="0">
                <a:solidFill>
                  <a:srgbClr val="00B0F0"/>
                </a:solidFill>
                <a:latin typeface="Times New Roman" charset="0"/>
                <a:ea typeface="Times New Roman" charset="0"/>
              </a:rPr>
              <a:t>sostenere </a:t>
            </a:r>
            <a:r>
              <a:rPr lang="it-IT" dirty="0">
                <a:solidFill>
                  <a:srgbClr val="00B0F0"/>
                </a:solidFill>
                <a:latin typeface="Times New Roman" charset="0"/>
                <a:ea typeface="Times New Roman" charset="0"/>
              </a:rPr>
              <a:t>la transizione </a:t>
            </a:r>
            <a:r>
              <a:rPr lang="it-IT" dirty="0" smtClean="0">
                <a:solidFill>
                  <a:srgbClr val="00B0F0"/>
                </a:solidFill>
                <a:latin typeface="Times New Roman" charset="0"/>
                <a:ea typeface="Times New Roman" charset="0"/>
              </a:rPr>
              <a:t>energetica</a:t>
            </a:r>
          </a:p>
          <a:p>
            <a:r>
              <a:rPr lang="it-IT" dirty="0" smtClean="0">
                <a:solidFill>
                  <a:srgbClr val="FF0000"/>
                </a:solidFill>
                <a:latin typeface="Times New Roman" charset="0"/>
                <a:ea typeface="Times New Roman" charset="0"/>
              </a:rPr>
              <a:t>Su questa linee si sono indirizzi a livello nazionale sia la SEN che il Piano Nazionale Integrato per l’Energia e Clima. </a:t>
            </a:r>
            <a:endParaRPr lang="it-IT" dirty="0">
              <a:solidFill>
                <a:srgbClr val="FF0000"/>
              </a:solidFill>
              <a:latin typeface="Times New Roman" charset="0"/>
              <a:ea typeface="Times New Roman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99595" y="937261"/>
            <a:ext cx="7362666" cy="502920"/>
          </a:xfrm>
        </p:spPr>
        <p:txBody>
          <a:bodyPr/>
          <a:lstStyle/>
          <a:p>
            <a:r>
              <a:rPr lang="it-IT" dirty="0" smtClean="0"/>
              <a:t>Pompa di calore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1691641"/>
            <a:ext cx="9143999" cy="3753584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La pompa di calore, ed in particolare quella con riferimento geologico, è un sistema ad alta l’efficienza energetica la cui maggior diffusione permetterà consistenti risparmi energetici, del costo di esercizio e faciliterà la </a:t>
            </a:r>
            <a:r>
              <a:rPr lang="it-IT" dirty="0" smtClean="0">
                <a:solidFill>
                  <a:srgbClr val="00B050"/>
                </a:solidFill>
              </a:rPr>
              <a:t>penetrazione </a:t>
            </a:r>
            <a:r>
              <a:rPr lang="it-IT" dirty="0">
                <a:solidFill>
                  <a:srgbClr val="00B050"/>
                </a:solidFill>
              </a:rPr>
              <a:t>delle FER</a:t>
            </a:r>
            <a:r>
              <a:rPr lang="it-IT" dirty="0" smtClean="0">
                <a:solidFill>
                  <a:srgbClr val="00B050"/>
                </a:solidFill>
              </a:rPr>
              <a:t>.</a:t>
            </a:r>
          </a:p>
          <a:p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00B050"/>
                </a:solidFill>
              </a:rPr>
              <a:t>Sia per i nuovi edifici che nelle ristrutturazioni e riqualificazione degli esistenti risulta uno strumento importante per migliorare la qualità e la sicurezza (assenza di fiamme) degli edifici e ridurre i costi energetici dell’esercizio.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300" y="1010087"/>
            <a:ext cx="89382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2800" b="1" smtClean="0">
                <a:solidFill>
                  <a:srgbClr val="666666"/>
                </a:solidFill>
                <a:latin typeface="Univers" charset="0"/>
              </a:rPr>
              <a:t>In </a:t>
            </a:r>
            <a:r>
              <a:rPr lang="it-IT" sz="2800" b="1" dirty="0" err="1" smtClean="0">
                <a:solidFill>
                  <a:srgbClr val="00B050"/>
                </a:solidFill>
                <a:latin typeface="Univers" charset="0"/>
              </a:rPr>
              <a:t>bp</a:t>
            </a:r>
            <a:r>
              <a:rPr lang="it-IT" sz="2800" b="1" dirty="0" smtClean="0">
                <a:solidFill>
                  <a:srgbClr val="00B050"/>
                </a:solidFill>
                <a:latin typeface="Univers" charset="0"/>
              </a:rPr>
              <a:t> </a:t>
            </a:r>
            <a:r>
              <a:rPr lang="it-IT" sz="2800" b="1" dirty="0" err="1" smtClean="0">
                <a:latin typeface="Univers" charset="0"/>
              </a:rPr>
              <a:t>document</a:t>
            </a:r>
            <a:r>
              <a:rPr lang="it-IT" sz="2800" b="1" dirty="0" smtClean="0">
                <a:latin typeface="Univers" charset="0"/>
              </a:rPr>
              <a:t> “</a:t>
            </a:r>
            <a:r>
              <a:rPr lang="it-IT" sz="2800" dirty="0"/>
              <a:t>The future of </a:t>
            </a:r>
            <a:r>
              <a:rPr lang="it-IT" sz="2800" dirty="0" err="1" smtClean="0"/>
              <a:t>transport</a:t>
            </a:r>
            <a:r>
              <a:rPr lang="it-IT" sz="2800" dirty="0" smtClean="0"/>
              <a:t>”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reported</a:t>
            </a:r>
            <a:r>
              <a:rPr lang="it-IT" sz="2800" dirty="0" smtClean="0"/>
              <a:t>:</a:t>
            </a:r>
            <a:endParaRPr lang="it-IT" sz="2800" b="1" dirty="0">
              <a:solidFill>
                <a:srgbClr val="00B050"/>
              </a:solidFill>
              <a:latin typeface="Univers" charset="0"/>
            </a:endParaRPr>
          </a:p>
          <a:p>
            <a:pPr>
              <a:buFont typeface="Arial" charset="0"/>
              <a:buChar char="•"/>
            </a:pPr>
            <a:r>
              <a:rPr lang="is-IS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….....</a:t>
            </a:r>
            <a:endParaRPr lang="it-IT" sz="2800" b="1" i="0" dirty="0" smtClean="0">
              <a:solidFill>
                <a:srgbClr val="666666"/>
              </a:solidFill>
              <a:effectLst/>
              <a:latin typeface="Univers" charset="0"/>
            </a:endParaRPr>
          </a:p>
          <a:p>
            <a:pPr>
              <a:buFont typeface="Arial" charset="0"/>
              <a:buChar char="•"/>
            </a:pP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Easy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access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 to ultra-fast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charging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,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 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which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will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help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address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concerns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over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range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and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provide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a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solution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for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those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that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cannot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charge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at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home,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enabling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mass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adoption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. </a:t>
            </a:r>
            <a:endParaRPr lang="it-IT" sz="2800" dirty="0">
              <a:solidFill>
                <a:srgbClr val="666666"/>
              </a:solidFill>
              <a:latin typeface="Univers" charset="0"/>
            </a:endParaRPr>
          </a:p>
          <a:p>
            <a:pPr>
              <a:buFont typeface="Arial" charset="0"/>
              <a:buChar char="•"/>
            </a:pPr>
            <a:r>
              <a:rPr lang="is-IS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…..........</a:t>
            </a:r>
            <a:endParaRPr lang="it-IT" sz="2800" b="0" i="0" dirty="0" smtClean="0">
              <a:solidFill>
                <a:srgbClr val="666666"/>
              </a:solidFill>
              <a:effectLst/>
              <a:latin typeface="Univers" charset="0"/>
            </a:endParaRPr>
          </a:p>
          <a:p>
            <a:pPr>
              <a:buFont typeface="Arial" charset="0"/>
              <a:buChar char="•"/>
            </a:pP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Recognizing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that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 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gas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offers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 an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additional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route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 to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decarbonize</a:t>
            </a:r>
            <a:r>
              <a:rPr lang="it-IT" sz="2800" b="1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1" i="0" dirty="0" err="1" smtClean="0">
                <a:solidFill>
                  <a:srgbClr val="666666"/>
                </a:solidFill>
                <a:effectLst/>
                <a:latin typeface="Univers" charset="0"/>
              </a:rPr>
              <a:t>transport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 by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allowing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the use of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renewable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sources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of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energy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.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This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is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well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suited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to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sectors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such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as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heavy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goods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vehicle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and marine or in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markets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with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existing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gas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refuelling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 </a:t>
            </a:r>
            <a:r>
              <a:rPr lang="it-IT" sz="2800" b="0" i="0" dirty="0" err="1" smtClean="0">
                <a:solidFill>
                  <a:srgbClr val="666666"/>
                </a:solidFill>
                <a:effectLst/>
                <a:latin typeface="Univers" charset="0"/>
              </a:rPr>
              <a:t>infrastructure</a:t>
            </a:r>
            <a:r>
              <a:rPr lang="it-IT" sz="2800" b="0" i="0" dirty="0" smtClean="0">
                <a:solidFill>
                  <a:srgbClr val="666666"/>
                </a:solidFill>
                <a:effectLst/>
                <a:latin typeface="Univers" charset="0"/>
              </a:rPr>
              <a:t>.</a:t>
            </a:r>
            <a:endParaRPr lang="it-IT" sz="2800" b="0" i="0" dirty="0">
              <a:solidFill>
                <a:srgbClr val="666666"/>
              </a:solidFill>
              <a:effectLst/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385762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</a:rPr>
              <a:t>Logistica di rifornimento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14437"/>
            <a:ext cx="9143999" cy="4714875"/>
          </a:xfrm>
        </p:spPr>
        <p:txBody>
          <a:bodyPr/>
          <a:lstStyle/>
          <a:p>
            <a:r>
              <a:rPr lang="it-IT" sz="2000" b="0" dirty="0" smtClean="0">
                <a:latin typeface="+mj-lt"/>
              </a:rPr>
              <a:t>Alla fine ‘800 e inizi ‘900 l’elettrico prevaleva sull’ICE per la facilità di </a:t>
            </a:r>
            <a:r>
              <a:rPr lang="it-IT" sz="2000" b="0" dirty="0" err="1" smtClean="0">
                <a:latin typeface="+mj-lt"/>
              </a:rPr>
              <a:t>operation</a:t>
            </a:r>
            <a:r>
              <a:rPr lang="it-IT" sz="2000" b="0" dirty="0" smtClean="0">
                <a:latin typeface="+mj-lt"/>
              </a:rPr>
              <a:t> e </a:t>
            </a:r>
            <a:r>
              <a:rPr lang="it-IT" sz="2000" b="0" dirty="0" smtClean="0">
                <a:latin typeface="+mj-lt"/>
              </a:rPr>
              <a:t>  logistica </a:t>
            </a:r>
            <a:r>
              <a:rPr lang="it-IT" sz="2000" b="0" dirty="0" smtClean="0">
                <a:latin typeface="+mj-lt"/>
              </a:rPr>
              <a:t>di </a:t>
            </a:r>
            <a:r>
              <a:rPr lang="it-IT" sz="2000" b="0" dirty="0" smtClean="0">
                <a:latin typeface="+mj-lt"/>
              </a:rPr>
              <a:t>rifornimento.</a:t>
            </a:r>
          </a:p>
          <a:p>
            <a:endParaRPr lang="it-IT" sz="2000" b="0" dirty="0" smtClean="0">
              <a:latin typeface="+mj-lt"/>
            </a:endParaRPr>
          </a:p>
          <a:p>
            <a:r>
              <a:rPr lang="it-IT" sz="2000" b="0" dirty="0" smtClean="0">
                <a:latin typeface="+mj-lt"/>
              </a:rPr>
              <a:t>Successivamente con la produzione di massa nelle raffinerie dei combustibili da petrolio e con l’avviamento elettrico l’ICE prevalse</a:t>
            </a:r>
            <a:r>
              <a:rPr lang="it-IT" sz="2000" b="0" dirty="0" smtClean="0">
                <a:latin typeface="+mj-lt"/>
              </a:rPr>
              <a:t>.</a:t>
            </a:r>
          </a:p>
          <a:p>
            <a:endParaRPr lang="it-IT" sz="2000" b="0" dirty="0" smtClean="0">
              <a:latin typeface="+mj-lt"/>
            </a:endParaRPr>
          </a:p>
          <a:p>
            <a:r>
              <a:rPr lang="it-IT" sz="2000" b="0" dirty="0" smtClean="0">
                <a:solidFill>
                  <a:srgbClr val="00B0F0"/>
                </a:solidFill>
                <a:latin typeface="+mj-lt"/>
              </a:rPr>
              <a:t>Con il nuovo sviluppo del veicolo elettrico </a:t>
            </a:r>
            <a:r>
              <a:rPr lang="it-IT" sz="2000" b="0" dirty="0" smtClean="0">
                <a:solidFill>
                  <a:srgbClr val="00B0F0"/>
                </a:solidFill>
                <a:latin typeface="+mj-lt"/>
              </a:rPr>
              <a:t>con </a:t>
            </a:r>
            <a:r>
              <a:rPr lang="it-IT" sz="2000" b="0" dirty="0" smtClean="0">
                <a:solidFill>
                  <a:srgbClr val="00B0F0"/>
                </a:solidFill>
                <a:latin typeface="+mj-lt"/>
              </a:rPr>
              <a:t>limitata autonomia (circa 100km) è stata prevalente l’idea di utilizzarlo per la mobilità urbana e con una logistica di ricarica a bassa potenza distribuita (parcheggi pubblici e privati</a:t>
            </a:r>
            <a:r>
              <a:rPr lang="it-IT" sz="2000" b="0" dirty="0" smtClean="0">
                <a:solidFill>
                  <a:srgbClr val="00B0F0"/>
                </a:solidFill>
                <a:latin typeface="+mj-lt"/>
              </a:rPr>
              <a:t>).</a:t>
            </a:r>
          </a:p>
          <a:p>
            <a:endParaRPr lang="it-IT" sz="2000" b="0" dirty="0" smtClean="0">
              <a:solidFill>
                <a:srgbClr val="00B0F0"/>
              </a:solidFill>
              <a:latin typeface="+mj-lt"/>
            </a:endParaRPr>
          </a:p>
          <a:p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L’attuale sviluppo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prevedibile,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di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una produzione di massa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di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veicoli a lunga autonomia, implica di pensare a una logistica diversa, ma in ultima analisi simile a quella esistente per la mobilità con veicolo ICE :cioè sfruttare la rete delle stazioni di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rifornimento,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che in Italia sono più di 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22000, dotandole di sistemi </a:t>
            </a:r>
            <a:r>
              <a:rPr lang="it-IT" sz="2000" dirty="0" smtClean="0">
                <a:solidFill>
                  <a:srgbClr val="00B050"/>
                </a:solidFill>
                <a:latin typeface="+mj-lt"/>
              </a:rPr>
              <a:t>fast-</a:t>
            </a:r>
            <a:r>
              <a:rPr lang="it-IT" sz="2000" dirty="0" err="1" smtClean="0">
                <a:solidFill>
                  <a:srgbClr val="00B050"/>
                </a:solidFill>
                <a:latin typeface="+mj-lt"/>
              </a:rPr>
              <a:t>charging</a:t>
            </a:r>
            <a:r>
              <a:rPr lang="it-IT" sz="2000" b="0" dirty="0" smtClean="0">
                <a:solidFill>
                  <a:srgbClr val="FF0000"/>
                </a:solidFill>
                <a:latin typeface="+mj-lt"/>
              </a:rPr>
              <a:t>. </a:t>
            </a:r>
            <a:endParaRPr lang="it-IT" sz="2000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0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71566" y="926204"/>
            <a:ext cx="27397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b="1">
                <a:solidFill>
                  <a:srgbClr val="00B050"/>
                </a:solidFill>
                <a:latin typeface="Univers" charset="0"/>
              </a:rPr>
              <a:t>current</a:t>
            </a:r>
            <a:r>
              <a:rPr lang="it-IT" sz="2100" b="1" dirty="0">
                <a:solidFill>
                  <a:srgbClr val="00B050"/>
                </a:solidFill>
                <a:latin typeface="Univers" charset="0"/>
              </a:rPr>
              <a:t> </a:t>
            </a:r>
            <a:r>
              <a:rPr lang="it-IT" sz="2100" b="1" dirty="0" err="1">
                <a:solidFill>
                  <a:srgbClr val="00B050"/>
                </a:solidFill>
                <a:latin typeface="Univers" charset="0"/>
              </a:rPr>
              <a:t>filling</a:t>
            </a:r>
            <a:r>
              <a:rPr lang="it-IT" sz="2100" b="1" dirty="0">
                <a:solidFill>
                  <a:srgbClr val="00B050"/>
                </a:solidFill>
                <a:latin typeface="Univers" charset="0"/>
              </a:rPr>
              <a:t> </a:t>
            </a:r>
            <a:r>
              <a:rPr lang="it-IT" sz="2100" b="1" dirty="0" err="1">
                <a:solidFill>
                  <a:srgbClr val="00B050"/>
                </a:solidFill>
                <a:latin typeface="Univers" charset="0"/>
              </a:rPr>
              <a:t>stations</a:t>
            </a:r>
            <a:endParaRPr lang="it-IT" sz="2100" b="1" dirty="0">
              <a:solidFill>
                <a:srgbClr val="00B050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60098" y="3956371"/>
            <a:ext cx="1545221" cy="1385208"/>
            <a:chOff x="2013995" y="2326511"/>
            <a:chExt cx="2060294" cy="1846943"/>
          </a:xfrm>
        </p:grpSpPr>
        <p:sp>
          <p:nvSpPr>
            <p:cNvPr id="13" name="Rettangolo 12"/>
            <p:cNvSpPr/>
            <p:nvPr/>
          </p:nvSpPr>
          <p:spPr>
            <a:xfrm>
              <a:off x="2013995" y="2326511"/>
              <a:ext cx="2060294" cy="7986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5" name="Freccia giù 14"/>
            <p:cNvSpPr/>
            <p:nvPr/>
          </p:nvSpPr>
          <p:spPr>
            <a:xfrm>
              <a:off x="2847366" y="3136739"/>
              <a:ext cx="405114" cy="69448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508750" y="3773345"/>
              <a:ext cx="119101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350" b="1" dirty="0" err="1">
                  <a:solidFill>
                    <a:srgbClr val="666666"/>
                  </a:solidFill>
                  <a:latin typeface="Univers" charset="0"/>
                </a:rPr>
                <a:t>refuelling</a:t>
              </a:r>
              <a:endParaRPr lang="it-IT" sz="135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259038" y="2392288"/>
              <a:ext cx="146163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oil</a:t>
              </a:r>
              <a:r>
                <a:rPr lang="it-IT" dirty="0"/>
                <a:t> </a:t>
              </a:r>
              <a:r>
                <a:rPr lang="it-IT" dirty="0" err="1"/>
                <a:t>fuels</a:t>
              </a:r>
              <a:endParaRPr lang="it-IT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086324" y="3965051"/>
            <a:ext cx="1431226" cy="1385208"/>
            <a:chOff x="5173884" y="2326511"/>
            <a:chExt cx="1908301" cy="1846943"/>
          </a:xfrm>
        </p:grpSpPr>
        <p:sp>
          <p:nvSpPr>
            <p:cNvPr id="19" name="Rettangolo 18"/>
            <p:cNvSpPr/>
            <p:nvPr/>
          </p:nvSpPr>
          <p:spPr>
            <a:xfrm>
              <a:off x="5173884" y="2326511"/>
              <a:ext cx="1876974" cy="79865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0" name="Freccia giù 19"/>
            <p:cNvSpPr/>
            <p:nvPr/>
          </p:nvSpPr>
          <p:spPr>
            <a:xfrm>
              <a:off x="5881862" y="3136739"/>
              <a:ext cx="405114" cy="69448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5543245" y="3773345"/>
              <a:ext cx="119101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350" b="1" dirty="0" err="1">
                  <a:solidFill>
                    <a:srgbClr val="00B050"/>
                  </a:solidFill>
                  <a:latin typeface="Univers" charset="0"/>
                </a:rPr>
                <a:t>refuelling</a:t>
              </a:r>
              <a:endParaRPr lang="it-IT" sz="135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173884" y="2523283"/>
              <a:ext cx="190830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 err="1">
                  <a:solidFill>
                    <a:srgbClr val="00B050"/>
                  </a:solidFill>
                </a:rPr>
                <a:t>renewable</a:t>
              </a:r>
              <a:r>
                <a:rPr lang="it-IT" sz="1500" dirty="0">
                  <a:solidFill>
                    <a:srgbClr val="00B050"/>
                  </a:solidFill>
                </a:rPr>
                <a:t> </a:t>
              </a:r>
              <a:r>
                <a:rPr lang="it-IT" sz="1500" dirty="0" err="1">
                  <a:solidFill>
                    <a:srgbClr val="00B050"/>
                  </a:solidFill>
                </a:rPr>
                <a:t>fuels</a:t>
              </a:r>
              <a:endParaRPr lang="it-IT" sz="15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3632606" y="3966025"/>
            <a:ext cx="1406324" cy="1385208"/>
            <a:chOff x="8241175" y="2326511"/>
            <a:chExt cx="1875098" cy="1846943"/>
          </a:xfrm>
        </p:grpSpPr>
        <p:sp>
          <p:nvSpPr>
            <p:cNvPr id="24" name="Rettangolo 23"/>
            <p:cNvSpPr/>
            <p:nvPr/>
          </p:nvSpPr>
          <p:spPr>
            <a:xfrm>
              <a:off x="8241175" y="2326511"/>
              <a:ext cx="1875098" cy="79865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5" name="Freccia giù 24"/>
            <p:cNvSpPr/>
            <p:nvPr/>
          </p:nvSpPr>
          <p:spPr>
            <a:xfrm>
              <a:off x="8978006" y="3136739"/>
              <a:ext cx="405114" cy="6944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8639390" y="3773345"/>
              <a:ext cx="119101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350" b="1" dirty="0" err="1">
                  <a:solidFill>
                    <a:srgbClr val="0070C0"/>
                  </a:solidFill>
                  <a:latin typeface="Univers" charset="0"/>
                </a:rPr>
                <a:t>refuelling</a:t>
              </a:r>
              <a:endParaRPr lang="it-IT" sz="1350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8607796" y="2531478"/>
              <a:ext cx="127000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b="1" dirty="0">
                  <a:solidFill>
                    <a:srgbClr val="00B0F0"/>
                  </a:solidFill>
                </a:rPr>
                <a:t>LNG/RLNG</a:t>
              </a:r>
              <a:endParaRPr lang="it-IT" sz="135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" name="Rettangolo 2"/>
          <p:cNvSpPr/>
          <p:nvPr/>
        </p:nvSpPr>
        <p:spPr>
          <a:xfrm>
            <a:off x="904951" y="929560"/>
            <a:ext cx="32190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b="1" dirty="0" err="1">
                <a:solidFill>
                  <a:srgbClr val="0070C0"/>
                </a:solidFill>
                <a:latin typeface="Univers" charset="0"/>
              </a:rPr>
              <a:t>Refuelling</a:t>
            </a:r>
            <a:r>
              <a:rPr lang="it-IT" sz="2100" b="1" dirty="0">
                <a:solidFill>
                  <a:srgbClr val="0070C0"/>
                </a:solidFill>
                <a:latin typeface="Univers" charset="0"/>
              </a:rPr>
              <a:t> </a:t>
            </a:r>
            <a:r>
              <a:rPr lang="it-IT" sz="2100" b="1" dirty="0" err="1">
                <a:solidFill>
                  <a:srgbClr val="0070C0"/>
                </a:solidFill>
                <a:latin typeface="Univers" charset="0"/>
              </a:rPr>
              <a:t>infrastructure</a:t>
            </a:r>
            <a:r>
              <a:rPr lang="it-IT" sz="2100" b="1" dirty="0">
                <a:solidFill>
                  <a:srgbClr val="0070C0"/>
                </a:solidFill>
                <a:latin typeface="Univers" charset="0"/>
              </a:rPr>
              <a:t>: </a:t>
            </a:r>
            <a:endParaRPr lang="it-IT" sz="2100" dirty="0"/>
          </a:p>
        </p:txBody>
      </p:sp>
      <p:grpSp>
        <p:nvGrpSpPr>
          <p:cNvPr id="79" name="Gruppo 78"/>
          <p:cNvGrpSpPr/>
          <p:nvPr/>
        </p:nvGrpSpPr>
        <p:grpSpPr>
          <a:xfrm>
            <a:off x="3860182" y="1540925"/>
            <a:ext cx="4794045" cy="3785885"/>
            <a:chOff x="5146909" y="911566"/>
            <a:chExt cx="6392059" cy="5047847"/>
          </a:xfrm>
        </p:grpSpPr>
        <p:grpSp>
          <p:nvGrpSpPr>
            <p:cNvPr id="74" name="Gruppo 73"/>
            <p:cNvGrpSpPr/>
            <p:nvPr/>
          </p:nvGrpSpPr>
          <p:grpSpPr>
            <a:xfrm>
              <a:off x="5146909" y="911566"/>
              <a:ext cx="6392059" cy="5047847"/>
              <a:chOff x="5146909" y="911566"/>
              <a:chExt cx="6392059" cy="5047847"/>
            </a:xfrm>
          </p:grpSpPr>
          <p:grpSp>
            <p:nvGrpSpPr>
              <p:cNvPr id="6" name="Gruppo 5"/>
              <p:cNvGrpSpPr/>
              <p:nvPr/>
            </p:nvGrpSpPr>
            <p:grpSpPr>
              <a:xfrm>
                <a:off x="5146909" y="911566"/>
                <a:ext cx="6392059" cy="5047847"/>
                <a:chOff x="4930081" y="931257"/>
                <a:chExt cx="6336255" cy="5047847"/>
              </a:xfrm>
            </p:grpSpPr>
            <p:grpSp>
              <p:nvGrpSpPr>
                <p:cNvPr id="28" name="Gruppo 27"/>
                <p:cNvGrpSpPr/>
                <p:nvPr/>
              </p:nvGrpSpPr>
              <p:grpSpPr>
                <a:xfrm>
                  <a:off x="4930081" y="931257"/>
                  <a:ext cx="6336255" cy="5047847"/>
                  <a:chOff x="4710156" y="387249"/>
                  <a:chExt cx="6336255" cy="5047847"/>
                </a:xfrm>
              </p:grpSpPr>
              <p:sp>
                <p:nvSpPr>
                  <p:cNvPr id="29" name="Rettangolo 28"/>
                  <p:cNvSpPr/>
                  <p:nvPr/>
                </p:nvSpPr>
                <p:spPr>
                  <a:xfrm>
                    <a:off x="4710156" y="2415959"/>
                    <a:ext cx="1446836" cy="830997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30" name="CasellaDiTesto 29"/>
                  <p:cNvSpPr txBox="1"/>
                  <p:nvPr/>
                </p:nvSpPr>
                <p:spPr>
                  <a:xfrm>
                    <a:off x="4842808" y="2415958"/>
                    <a:ext cx="1198494" cy="861775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00" dirty="0" err="1">
                        <a:solidFill>
                          <a:srgbClr val="2D37F1"/>
                        </a:solidFill>
                      </a:rPr>
                      <a:t>electricity</a:t>
                    </a:r>
                    <a:r>
                      <a:rPr lang="it-IT" sz="1200" dirty="0">
                        <a:solidFill>
                          <a:srgbClr val="2D37F1"/>
                        </a:solidFill>
                      </a:rPr>
                      <a:t> </a:t>
                    </a:r>
                  </a:p>
                  <a:p>
                    <a:r>
                      <a:rPr lang="it-IT" sz="1200" dirty="0">
                        <a:solidFill>
                          <a:srgbClr val="2D37F1"/>
                        </a:solidFill>
                      </a:rPr>
                      <a:t>production </a:t>
                    </a:r>
                  </a:p>
                  <a:p>
                    <a:r>
                      <a:rPr lang="it-IT" sz="1200" dirty="0" err="1">
                        <a:solidFill>
                          <a:srgbClr val="2D37F1"/>
                        </a:solidFill>
                      </a:rPr>
                      <a:t>group</a:t>
                    </a:r>
                    <a:endParaRPr lang="it-IT" sz="1200" dirty="0">
                      <a:solidFill>
                        <a:srgbClr val="2D37F1"/>
                      </a:solidFill>
                    </a:endParaRPr>
                  </a:p>
                </p:txBody>
              </p:sp>
              <p:cxnSp>
                <p:nvCxnSpPr>
                  <p:cNvPr id="31" name="Connettore 1 30"/>
                  <p:cNvCxnSpPr/>
                  <p:nvPr/>
                </p:nvCxnSpPr>
                <p:spPr>
                  <a:xfrm flipV="1">
                    <a:off x="6805914" y="1828800"/>
                    <a:ext cx="4062714" cy="2315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ttore 1 31"/>
                  <p:cNvCxnSpPr/>
                  <p:nvPr/>
                </p:nvCxnSpPr>
                <p:spPr>
                  <a:xfrm>
                    <a:off x="6382056" y="3250316"/>
                    <a:ext cx="4486572" cy="217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ttangolo 32"/>
                  <p:cNvSpPr/>
                  <p:nvPr/>
                </p:nvSpPr>
                <p:spPr>
                  <a:xfrm>
                    <a:off x="9421792" y="678311"/>
                    <a:ext cx="1446836" cy="701458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34" name="Rettangolo 33"/>
                  <p:cNvSpPr/>
                  <p:nvPr/>
                </p:nvSpPr>
                <p:spPr>
                  <a:xfrm>
                    <a:off x="7117982" y="2303136"/>
                    <a:ext cx="1446836" cy="629630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350" dirty="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35" name="Rettangolo 34"/>
                  <p:cNvSpPr/>
                  <p:nvPr/>
                </p:nvSpPr>
                <p:spPr>
                  <a:xfrm>
                    <a:off x="6760540" y="3571979"/>
                    <a:ext cx="1446836" cy="830997"/>
                  </a:xfrm>
                  <a:prstGeom prst="rect">
                    <a:avLst/>
                  </a:prstGeom>
                  <a:noFill/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36" name="CasellaDiTesto 35"/>
                  <p:cNvSpPr txBox="1"/>
                  <p:nvPr/>
                </p:nvSpPr>
                <p:spPr>
                  <a:xfrm>
                    <a:off x="9792182" y="740150"/>
                    <a:ext cx="933829" cy="67710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350" dirty="0">
                        <a:solidFill>
                          <a:srgbClr val="2D37F1"/>
                        </a:solidFill>
                      </a:rPr>
                      <a:t>station </a:t>
                    </a:r>
                  </a:p>
                  <a:p>
                    <a:r>
                      <a:rPr lang="it-IT" sz="1350" dirty="0" err="1">
                        <a:solidFill>
                          <a:srgbClr val="2D37F1"/>
                        </a:solidFill>
                      </a:rPr>
                      <a:t>load</a:t>
                    </a:r>
                    <a:endParaRPr lang="it-IT" sz="1350" dirty="0">
                      <a:solidFill>
                        <a:srgbClr val="2D37F1"/>
                      </a:solidFill>
                    </a:endParaRPr>
                  </a:p>
                </p:txBody>
              </p:sp>
              <p:cxnSp>
                <p:nvCxnSpPr>
                  <p:cNvPr id="37" name="Connettore 1 36"/>
                  <p:cNvCxnSpPr/>
                  <p:nvPr/>
                </p:nvCxnSpPr>
                <p:spPr>
                  <a:xfrm flipV="1">
                    <a:off x="7115128" y="2281553"/>
                    <a:ext cx="1449690" cy="636344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CasellaDiTesto 37"/>
                  <p:cNvSpPr txBox="1"/>
                  <p:nvPr/>
                </p:nvSpPr>
                <p:spPr>
                  <a:xfrm>
                    <a:off x="7226165" y="2328266"/>
                    <a:ext cx="496704" cy="40010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350">
                        <a:solidFill>
                          <a:srgbClr val="2D37F1"/>
                        </a:solidFill>
                      </a:rPr>
                      <a:t>AC</a:t>
                    </a:r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39" name="CasellaDiTesto 38"/>
                  <p:cNvSpPr txBox="1"/>
                  <p:nvPr/>
                </p:nvSpPr>
                <p:spPr>
                  <a:xfrm>
                    <a:off x="7983489" y="2519240"/>
                    <a:ext cx="506787" cy="40010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350">
                        <a:solidFill>
                          <a:srgbClr val="2D37F1"/>
                        </a:solidFill>
                      </a:rPr>
                      <a:t>DC</a:t>
                    </a:r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cxnSp>
                <p:nvCxnSpPr>
                  <p:cNvPr id="40" name="Connettore 2 39"/>
                  <p:cNvCxnSpPr/>
                  <p:nvPr/>
                </p:nvCxnSpPr>
                <p:spPr>
                  <a:xfrm>
                    <a:off x="7788637" y="1854200"/>
                    <a:ext cx="0" cy="472182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nettore 2 40"/>
                  <p:cNvCxnSpPr/>
                  <p:nvPr/>
                </p:nvCxnSpPr>
                <p:spPr>
                  <a:xfrm>
                    <a:off x="7788637" y="2930612"/>
                    <a:ext cx="0" cy="319493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nettore 2 41"/>
                  <p:cNvCxnSpPr/>
                  <p:nvPr/>
                </p:nvCxnSpPr>
                <p:spPr>
                  <a:xfrm>
                    <a:off x="7483958" y="3252485"/>
                    <a:ext cx="0" cy="34724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ttore 2 42"/>
                  <p:cNvCxnSpPr/>
                  <p:nvPr/>
                </p:nvCxnSpPr>
                <p:spPr>
                  <a:xfrm>
                    <a:off x="6778658" y="2838820"/>
                    <a:ext cx="9753" cy="411863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nettore 2 44"/>
                  <p:cNvCxnSpPr/>
                  <p:nvPr/>
                </p:nvCxnSpPr>
                <p:spPr>
                  <a:xfrm>
                    <a:off x="10015904" y="2950120"/>
                    <a:ext cx="0" cy="28965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ttore 1 45"/>
                  <p:cNvCxnSpPr>
                    <a:stCxn id="29" idx="3"/>
                  </p:cNvCxnSpPr>
                  <p:nvPr/>
                </p:nvCxnSpPr>
                <p:spPr>
                  <a:xfrm flipV="1">
                    <a:off x="6156992" y="2831457"/>
                    <a:ext cx="647066" cy="1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CasellaDiTesto 47"/>
                  <p:cNvSpPr txBox="1"/>
                  <p:nvPr/>
                </p:nvSpPr>
                <p:spPr>
                  <a:xfrm>
                    <a:off x="7154305" y="3813859"/>
                    <a:ext cx="691198" cy="40010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350">
                        <a:solidFill>
                          <a:srgbClr val="2D37F1"/>
                        </a:solidFill>
                      </a:rPr>
                      <a:t>BESS</a:t>
                    </a:r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49" name="Freccia giù 48"/>
                  <p:cNvSpPr/>
                  <p:nvPr/>
                </p:nvSpPr>
                <p:spPr>
                  <a:xfrm>
                    <a:off x="8930794" y="3239770"/>
                    <a:ext cx="255609" cy="1716490"/>
                  </a:xfrm>
                  <a:prstGeom prst="downArrow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135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50" name="CasellaDiTesto 49"/>
                  <p:cNvSpPr txBox="1"/>
                  <p:nvPr/>
                </p:nvSpPr>
                <p:spPr>
                  <a:xfrm>
                    <a:off x="8391670" y="5034987"/>
                    <a:ext cx="1447227" cy="40010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350" b="1" dirty="0">
                        <a:solidFill>
                          <a:srgbClr val="2D37F1"/>
                        </a:solidFill>
                      </a:rPr>
                      <a:t>fast </a:t>
                    </a:r>
                    <a:r>
                      <a:rPr lang="it-IT" sz="1350" b="1" dirty="0" err="1">
                        <a:solidFill>
                          <a:srgbClr val="2D37F1"/>
                        </a:solidFill>
                      </a:rPr>
                      <a:t>charging</a:t>
                    </a:r>
                    <a:endParaRPr lang="it-IT" sz="1350" b="1" dirty="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51" name="CasellaDiTesto 50"/>
                  <p:cNvSpPr txBox="1"/>
                  <p:nvPr/>
                </p:nvSpPr>
                <p:spPr>
                  <a:xfrm>
                    <a:off x="8025758" y="798026"/>
                    <a:ext cx="781132" cy="400109"/>
                  </a:xfrm>
                  <a:prstGeom prst="rect">
                    <a:avLst/>
                  </a:prstGeom>
                  <a:noFill/>
                  <a:ln w="38100">
                    <a:solidFill>
                      <a:srgbClr val="0070C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350" b="1" dirty="0">
                        <a:solidFill>
                          <a:srgbClr val="2D37F1"/>
                        </a:solidFill>
                      </a:rPr>
                      <a:t>GRID</a:t>
                    </a:r>
                    <a:endParaRPr lang="it-IT" sz="1350" b="1" dirty="0">
                      <a:solidFill>
                        <a:srgbClr val="2D37F1"/>
                      </a:solidFill>
                    </a:endParaRPr>
                  </a:p>
                </p:txBody>
              </p:sp>
              <p:cxnSp>
                <p:nvCxnSpPr>
                  <p:cNvPr id="52" name="Connettore 2 51"/>
                  <p:cNvCxnSpPr>
                    <a:endCxn id="37" idx="2"/>
                  </p:cNvCxnSpPr>
                  <p:nvPr/>
                </p:nvCxnSpPr>
                <p:spPr>
                  <a:xfrm flipH="1" flipV="1">
                    <a:off x="10492080" y="1353904"/>
                    <a:ext cx="5787" cy="460606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ttore 2 52"/>
                  <p:cNvCxnSpPr/>
                  <p:nvPr/>
                </p:nvCxnSpPr>
                <p:spPr>
                  <a:xfrm>
                    <a:off x="8551251" y="2346180"/>
                    <a:ext cx="0" cy="472182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ttangolo 53"/>
                  <p:cNvSpPr/>
                  <p:nvPr/>
                </p:nvSpPr>
                <p:spPr>
                  <a:xfrm>
                    <a:off x="8759087" y="2292744"/>
                    <a:ext cx="2287324" cy="646331"/>
                  </a:xfrm>
                  <a:prstGeom prst="rect">
                    <a:avLst/>
                  </a:prstGeom>
                  <a:ln w="38100">
                    <a:solidFill>
                      <a:schemeClr val="accent6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it-IT" sz="1350" dirty="0"/>
                      <a:t> </a:t>
                    </a:r>
                    <a:r>
                      <a:rPr lang="it-IT" sz="1200" dirty="0" err="1">
                        <a:solidFill>
                          <a:srgbClr val="2D37F1"/>
                        </a:solidFill>
                      </a:rPr>
                      <a:t>renewable</a:t>
                    </a:r>
                    <a:r>
                      <a:rPr lang="it-IT" sz="1200" dirty="0">
                        <a:solidFill>
                          <a:srgbClr val="2D37F1"/>
                        </a:solidFill>
                      </a:rPr>
                      <a:t> </a:t>
                    </a:r>
                    <a:r>
                      <a:rPr lang="it-IT" sz="1200" dirty="0" err="1">
                        <a:solidFill>
                          <a:srgbClr val="2D37F1"/>
                        </a:solidFill>
                      </a:rPr>
                      <a:t>electricity</a:t>
                    </a:r>
                    <a:r>
                      <a:rPr lang="it-IT" sz="1200" dirty="0">
                        <a:solidFill>
                          <a:srgbClr val="2D37F1"/>
                        </a:solidFill>
                      </a:rPr>
                      <a:t> </a:t>
                    </a:r>
                  </a:p>
                  <a:p>
                    <a:pPr algn="ctr"/>
                    <a:r>
                      <a:rPr lang="it-IT" sz="1200" dirty="0">
                        <a:solidFill>
                          <a:srgbClr val="2D37F1"/>
                        </a:solidFill>
                      </a:rPr>
                      <a:t>production in the station</a:t>
                    </a:r>
                    <a:endParaRPr lang="it-IT" sz="1200" dirty="0">
                      <a:solidFill>
                        <a:srgbClr val="2D37F1"/>
                      </a:solidFill>
                    </a:endParaRPr>
                  </a:p>
                </p:txBody>
              </p:sp>
              <p:sp>
                <p:nvSpPr>
                  <p:cNvPr id="55" name="Rettangolo 54"/>
                  <p:cNvSpPr/>
                  <p:nvPr/>
                </p:nvSpPr>
                <p:spPr>
                  <a:xfrm>
                    <a:off x="4945039" y="387249"/>
                    <a:ext cx="4476753" cy="400109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it-IT" sz="1350" b="1" i="1" dirty="0" err="1">
                        <a:solidFill>
                          <a:srgbClr val="00B050"/>
                        </a:solidFill>
                      </a:rPr>
                      <a:t>hybrid</a:t>
                    </a:r>
                    <a:r>
                      <a:rPr lang="it-IT" sz="1350" b="1" i="1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it-IT" sz="1350" b="1" i="1" dirty="0" err="1">
                        <a:solidFill>
                          <a:srgbClr val="00B050"/>
                        </a:solidFill>
                      </a:rPr>
                      <a:t>power</a:t>
                    </a:r>
                    <a:r>
                      <a:rPr lang="it-IT" sz="1350" b="1" i="1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it-IT" sz="1350" b="1" i="1" dirty="0" err="1">
                        <a:solidFill>
                          <a:srgbClr val="00B050"/>
                        </a:solidFill>
                      </a:rPr>
                      <a:t>system</a:t>
                    </a:r>
                    <a:r>
                      <a:rPr lang="it-IT" sz="1350" b="1" i="1" dirty="0">
                        <a:solidFill>
                          <a:srgbClr val="00B050"/>
                        </a:solidFill>
                      </a:rPr>
                      <a:t> of the </a:t>
                    </a:r>
                    <a:r>
                      <a:rPr lang="it-IT" sz="1350" b="1" i="1" dirty="0" err="1">
                        <a:solidFill>
                          <a:srgbClr val="00B050"/>
                        </a:solidFill>
                      </a:rPr>
                      <a:t>filling</a:t>
                    </a:r>
                    <a:r>
                      <a:rPr lang="it-IT" sz="1350" b="1" i="1" dirty="0">
                        <a:solidFill>
                          <a:srgbClr val="00B050"/>
                        </a:solidFill>
                      </a:rPr>
                      <a:t> station</a:t>
                    </a:r>
                    <a:endParaRPr lang="it-IT" sz="1350" b="1" i="1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cxnSp>
              <p:nvCxnSpPr>
                <p:cNvPr id="56" name="Connettore 2 55"/>
                <p:cNvCxnSpPr>
                  <a:stCxn id="51" idx="2"/>
                </p:cNvCxnSpPr>
                <p:nvPr/>
              </p:nvCxnSpPr>
              <p:spPr>
                <a:xfrm>
                  <a:off x="8636250" y="1742144"/>
                  <a:ext cx="17929" cy="63066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CasellaDiTesto 61"/>
              <p:cNvSpPr txBox="1"/>
              <p:nvPr/>
            </p:nvSpPr>
            <p:spPr>
              <a:xfrm>
                <a:off x="7126955" y="1878221"/>
                <a:ext cx="94684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b="1" dirty="0">
                    <a:solidFill>
                      <a:srgbClr val="0070C0"/>
                    </a:solidFill>
                  </a:rPr>
                  <a:t>AC BUS</a:t>
                </a:r>
                <a:endParaRPr lang="it-IT" sz="135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>
                <a:off x="9871791" y="3950422"/>
                <a:ext cx="95581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350" b="1" dirty="0">
                    <a:solidFill>
                      <a:srgbClr val="0070C0"/>
                    </a:solidFill>
                  </a:rPr>
                  <a:t>DC BUS</a:t>
                </a:r>
                <a:endParaRPr lang="it-IT" sz="135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6" name="Connettore 2 75"/>
            <p:cNvCxnSpPr>
              <a:endCxn id="30" idx="2"/>
            </p:cNvCxnSpPr>
            <p:nvPr/>
          </p:nvCxnSpPr>
          <p:spPr>
            <a:xfrm flipV="1">
              <a:off x="5860598" y="3802050"/>
              <a:ext cx="24656" cy="3538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91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499</Words>
  <Application>Microsoft Macintosh PowerPoint</Application>
  <PresentationFormat>Presentazione su schermo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Calibri</vt:lpstr>
      <vt:lpstr>Calibri Light</vt:lpstr>
      <vt:lpstr>Roboto</vt:lpstr>
      <vt:lpstr>Times New Roman</vt:lpstr>
      <vt:lpstr>Univers</vt:lpstr>
      <vt:lpstr>Wingdings</vt:lpstr>
      <vt:lpstr>Arial</vt:lpstr>
      <vt:lpstr>Tema di Office</vt:lpstr>
      <vt:lpstr>Romano GIGLIOLI Università di Pisa - DESTEC</vt:lpstr>
      <vt:lpstr>SCENARI</vt:lpstr>
      <vt:lpstr>Presentazione di PowerPoint</vt:lpstr>
      <vt:lpstr>Pompa di calore</vt:lpstr>
      <vt:lpstr>Presentazione di PowerPoint</vt:lpstr>
      <vt:lpstr>Logistica di rifornimento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Gerber</dc:creator>
  <cp:lastModifiedBy>Utente di Microsoft Office</cp:lastModifiedBy>
  <cp:revision>11</cp:revision>
  <dcterms:created xsi:type="dcterms:W3CDTF">2018-06-19T13:04:34Z</dcterms:created>
  <dcterms:modified xsi:type="dcterms:W3CDTF">2019-06-26T16:45:22Z</dcterms:modified>
</cp:coreProperties>
</file>